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22" r:id="rId6"/>
    <p:sldId id="297" r:id="rId7"/>
    <p:sldId id="308" r:id="rId8"/>
    <p:sldId id="309" r:id="rId9"/>
    <p:sldId id="332" r:id="rId10"/>
    <p:sldId id="331" r:id="rId11"/>
    <p:sldId id="337" r:id="rId12"/>
    <p:sldId id="330" r:id="rId13"/>
    <p:sldId id="318" r:id="rId14"/>
    <p:sldId id="311" r:id="rId15"/>
    <p:sldId id="334" r:id="rId16"/>
    <p:sldId id="335" r:id="rId17"/>
    <p:sldId id="336" r:id="rId18"/>
    <p:sldId id="325" r:id="rId19"/>
    <p:sldId id="338" r:id="rId20"/>
    <p:sldId id="326" r:id="rId21"/>
    <p:sldId id="320" r:id="rId22"/>
    <p:sldId id="304" r:id="rId23"/>
    <p:sldId id="305" r:id="rId24"/>
    <p:sldId id="321" r:id="rId25"/>
    <p:sldId id="3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2E4D167-151A-44A8-8FDC-6EA39B52E6BA}">
          <p14:sldIdLst>
            <p14:sldId id="322"/>
            <p14:sldId id="297"/>
            <p14:sldId id="308"/>
            <p14:sldId id="309"/>
            <p14:sldId id="332"/>
            <p14:sldId id="331"/>
            <p14:sldId id="337"/>
            <p14:sldId id="330"/>
            <p14:sldId id="318"/>
            <p14:sldId id="311"/>
            <p14:sldId id="334"/>
            <p14:sldId id="335"/>
            <p14:sldId id="336"/>
            <p14:sldId id="325"/>
            <p14:sldId id="338"/>
            <p14:sldId id="326"/>
            <p14:sldId id="320"/>
            <p14:sldId id="304"/>
            <p14:sldId id="305"/>
            <p14:sldId id="321"/>
            <p14:sldId id="324"/>
          </p14:sldIdLst>
        </p14:section>
        <p14:section name="Untitled Section" id="{4A9A635C-3B27-4E05-A7E5-37ACE845B8B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9" autoAdjust="0"/>
    <p:restoredTop sz="94660"/>
  </p:normalViewPr>
  <p:slideViewPr>
    <p:cSldViewPr snapToGrid="0">
      <p:cViewPr varScale="1">
        <p:scale>
          <a:sx n="74" d="100"/>
          <a:sy n="74" d="100"/>
        </p:scale>
        <p:origin x="38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FCB7-A991-4B4C-B215-0BD2C0F0892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59B5C-5DF4-405B-BCEB-4E315D1D5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4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7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44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71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26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07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06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86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2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72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53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28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61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7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6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5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73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85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26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0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41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3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2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2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9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0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8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0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5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1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4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39093" y="1213408"/>
            <a:ext cx="3510407" cy="542163"/>
          </a:xfrm>
        </p:spPr>
        <p:txBody>
          <a:bodyPr/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07645" y="3747752"/>
            <a:ext cx="5157787" cy="2284748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endParaRPr lang="en-US" sz="2000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000" dirty="0">
                <a:cs typeface="B Yagut" panose="00000400000000000000" pitchFamily="2" charset="-78"/>
              </a:rPr>
              <a:t>مهندس </a:t>
            </a:r>
            <a:r>
              <a:rPr lang="fa-IR" sz="2000" b="1" dirty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buNone/>
            </a:pPr>
            <a:r>
              <a:rPr lang="fa-IR" sz="2000" dirty="0">
                <a:cs typeface="B Yagut" panose="00000400000000000000" pitchFamily="2" charset="-78"/>
              </a:rPr>
              <a:t> کارشناس ارشد مهندسی بهداشت محیط</a:t>
            </a:r>
          </a:p>
          <a:p>
            <a:pPr marL="0" indent="0" algn="ctr" rtl="1">
              <a:buNone/>
            </a:pPr>
            <a:r>
              <a:rPr lang="fa-IR" sz="2000" dirty="0">
                <a:cs typeface="B Yagut" panose="00000400000000000000" pitchFamily="2" charset="-78"/>
              </a:rPr>
              <a:t> مربی مرکز آموزش بهورزی شهرستان </a:t>
            </a:r>
            <a:r>
              <a:rPr lang="fa-IR" sz="2000" b="1" dirty="0">
                <a:cs typeface="B Yagut" panose="00000400000000000000" pitchFamily="2" charset="-78"/>
              </a:rPr>
              <a:t>داراب</a:t>
            </a:r>
            <a:endParaRPr lang="en-US" sz="2000" b="1" dirty="0">
              <a:cs typeface="B Yagut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000" dirty="0">
                <a:cs typeface="B Yagut" panose="00000400000000000000" pitchFamily="2" charset="-78"/>
              </a:rPr>
              <a:t> دانشگاه علوم پزشکی و خدمات بهداشتی درمانی </a:t>
            </a:r>
            <a:r>
              <a:rPr lang="fa-IR" sz="2000" b="1" dirty="0">
                <a:cs typeface="B Yagut" panose="00000400000000000000" pitchFamily="2" charset="-78"/>
              </a:rPr>
              <a:t>شیراز</a:t>
            </a:r>
          </a:p>
          <a:p>
            <a:pPr marL="0" indent="0" algn="ctr" rtl="1">
              <a:buNone/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329172" y="1725075"/>
            <a:ext cx="5183188" cy="432435"/>
          </a:xfrm>
        </p:spPr>
        <p:txBody>
          <a:bodyPr/>
          <a:lstStyle/>
          <a:p>
            <a:pPr algn="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536" y="2480691"/>
            <a:ext cx="5454460" cy="368458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>
                <a:cs typeface="B Yagut" panose="00000400000000000000" pitchFamily="2" charset="-78"/>
              </a:rPr>
              <a:t>حیطه درس: </a:t>
            </a:r>
            <a:r>
              <a:rPr lang="fa-IR" sz="2000" b="1" dirty="0">
                <a:cs typeface="B Yagut" panose="00000400000000000000" pitchFamily="2" charset="-78"/>
              </a:rPr>
              <a:t>بهداشت حرفه ای</a:t>
            </a:r>
          </a:p>
          <a:p>
            <a:pPr algn="r" rtl="1"/>
            <a:r>
              <a:rPr lang="fa-IR" sz="2000" dirty="0"/>
              <a:t>تاریخ آخرین بازنگری: </a:t>
            </a:r>
            <a:r>
              <a:rPr lang="fa-IR" sz="2000" dirty="0">
                <a:cs typeface="B Yagut" panose="00000400000000000000" pitchFamily="2" charset="-78"/>
              </a:rPr>
              <a:t>15اردیبهشت 1399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نوبت تهیه: 1</a:t>
            </a:r>
          </a:p>
          <a:p>
            <a:pPr algn="r" rtl="1"/>
            <a:r>
              <a:rPr lang="fa-IR" sz="2000" dirty="0">
                <a:cs typeface="B Yagut" panose="00000400000000000000" pitchFamily="2" charset="-78"/>
              </a:rPr>
              <a:t> نام فایل</a:t>
            </a:r>
            <a:r>
              <a:rPr lang="fa-IR" sz="2000" dirty="0" smtClean="0">
                <a:cs typeface="B Yagut" panose="00000400000000000000" pitchFamily="2" charset="-78"/>
              </a:rPr>
              <a:t>:</a:t>
            </a:r>
            <a:endParaRPr lang="en-US" sz="2000" dirty="0" smtClean="0">
              <a:cs typeface="B Yagut" panose="00000400000000000000" pitchFamily="2" charset="-78"/>
            </a:endParaRPr>
          </a:p>
          <a:p>
            <a:pPr algn="r" rtl="1"/>
            <a:r>
              <a:rPr lang="fa-IR" sz="2000" dirty="0" smtClean="0">
                <a:cs typeface="B Yagut" panose="00000400000000000000" pitchFamily="2" charset="-78"/>
              </a:rPr>
              <a:t> </a:t>
            </a:r>
            <a:r>
              <a:rPr lang="en-US" sz="2000" dirty="0" smtClean="0">
                <a:cs typeface="B Yagut" panose="00000400000000000000" pitchFamily="2" charset="-78"/>
              </a:rPr>
              <a:t>BH-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savaneh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-v-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havades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nashi-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az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edit1</a:t>
            </a:r>
            <a:endParaRPr lang="fa-I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8654" y="1941293"/>
            <a:ext cx="1545464" cy="1643416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6"/>
    </mc:Choice>
    <mc:Fallback xmlns="">
      <p:transition spd="slow" advTm="18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6436" y="950976"/>
            <a:ext cx="830774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800" dirty="0">
                <a:latin typeface="B Titr" panose="00000700000000000000" pitchFamily="2" charset="-78"/>
                <a:cs typeface="B Yagut" pitchFamily="2" charset="-78"/>
              </a:rPr>
              <a:t>اهميت حوادث ناشي از كار</a:t>
            </a:r>
          </a:p>
          <a:p>
            <a:pPr lvl="2" algn="r" rtl="1">
              <a:buFont typeface="Wingdings" pitchFamily="2" charset="2"/>
              <a:buChar char="q"/>
            </a:pPr>
            <a:r>
              <a:rPr lang="fa-IR" sz="2800" dirty="0">
                <a:latin typeface="B Lotus" panose="00000400000000000000" pitchFamily="2" charset="-78"/>
                <a:cs typeface="B Yagut" pitchFamily="2" charset="-78"/>
              </a:rPr>
              <a:t>از نظر انسانی </a:t>
            </a:r>
          </a:p>
          <a:p>
            <a:pPr lvl="2" algn="r" rtl="1">
              <a:buFont typeface="Wingdings" pitchFamily="2" charset="2"/>
              <a:buChar char="q"/>
            </a:pPr>
            <a:r>
              <a:rPr lang="fa-IR" sz="2800" dirty="0">
                <a:latin typeface="B Lotus" panose="00000400000000000000" pitchFamily="2" charset="-78"/>
                <a:cs typeface="B Yagut" pitchFamily="2" charset="-78"/>
              </a:rPr>
              <a:t>از نظر اجتماعی</a:t>
            </a:r>
          </a:p>
          <a:p>
            <a:pPr lvl="2" algn="r" rtl="1">
              <a:buFont typeface="Wingdings" pitchFamily="2" charset="2"/>
              <a:buChar char="q"/>
            </a:pPr>
            <a:r>
              <a:rPr lang="fa-IR" sz="2800" dirty="0">
                <a:latin typeface="B Lotus" panose="00000400000000000000" pitchFamily="2" charset="-78"/>
                <a:cs typeface="B Yagut" pitchFamily="2" charset="-78"/>
              </a:rPr>
              <a:t>از نظر اقتصادی</a:t>
            </a:r>
          </a:p>
          <a:p>
            <a:pPr marL="2286000" lvl="4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2800" dirty="0">
                <a:latin typeface="B Lotus" panose="00000400000000000000" pitchFamily="2" charset="-78"/>
                <a:cs typeface="B Yagut" pitchFamily="2" charset="-78"/>
              </a:rPr>
              <a:t>زیانهای مستقیم</a:t>
            </a:r>
          </a:p>
          <a:p>
            <a:pPr marL="3086100" lvl="6" indent="-342900" algn="r" rtl="1">
              <a:buFont typeface="Wingdings" panose="05000000000000000000" pitchFamily="2" charset="2"/>
              <a:buChar char="§"/>
            </a:pPr>
            <a:r>
              <a:rPr lang="fa-IR" sz="2000" dirty="0">
                <a:latin typeface="B Lotus" panose="00000400000000000000" pitchFamily="2" charset="-78"/>
                <a:cs typeface="B Yagut" pitchFamily="2" charset="-78"/>
              </a:rPr>
              <a:t>ناشی از وقفه کار در اثر حادثه</a:t>
            </a:r>
          </a:p>
          <a:p>
            <a:pPr marL="3086100" lvl="6" indent="-342900" algn="r" rtl="1">
              <a:buFont typeface="Wingdings" panose="05000000000000000000" pitchFamily="2" charset="2"/>
              <a:buChar char="§"/>
            </a:pPr>
            <a:r>
              <a:rPr lang="fa-IR" sz="2000" dirty="0">
                <a:latin typeface="B Lotus" panose="00000400000000000000" pitchFamily="2" charset="-78"/>
                <a:cs typeface="B Yagut" pitchFamily="2" charset="-78"/>
              </a:rPr>
              <a:t>هزینه های انتقال به بیمارستان ودرمان او</a:t>
            </a:r>
          </a:p>
          <a:p>
            <a:pPr marL="3086100" lvl="6" indent="-342900" algn="r" rtl="1">
              <a:buFont typeface="Wingdings" panose="05000000000000000000" pitchFamily="2" charset="2"/>
              <a:buChar char="§"/>
            </a:pPr>
            <a:r>
              <a:rPr lang="fa-IR" sz="2000" dirty="0">
                <a:latin typeface="B Lotus" panose="00000400000000000000" pitchFamily="2" charset="-78"/>
                <a:cs typeface="B Yagut" pitchFamily="2" charset="-78"/>
              </a:rPr>
              <a:t>پرداخت غرامت</a:t>
            </a:r>
          </a:p>
          <a:p>
            <a:pPr marL="3086100" lvl="6" indent="-342900" algn="r" rtl="1">
              <a:buFont typeface="Wingdings" panose="05000000000000000000" pitchFamily="2" charset="2"/>
              <a:buChar char="§"/>
            </a:pPr>
            <a:r>
              <a:rPr lang="fa-IR" sz="2000" dirty="0">
                <a:latin typeface="B Lotus" panose="00000400000000000000" pitchFamily="2" charset="-78"/>
                <a:cs typeface="B Yagut" pitchFamily="2" charset="-78"/>
              </a:rPr>
              <a:t>فوت</a:t>
            </a:r>
          </a:p>
          <a:p>
            <a:pPr marL="3086100" lvl="6" indent="-342900" algn="r" rtl="1">
              <a:buFont typeface="Wingdings" panose="05000000000000000000" pitchFamily="2" charset="2"/>
              <a:buChar char="§"/>
            </a:pPr>
            <a:r>
              <a:rPr lang="fa-IR" sz="2000" dirty="0">
                <a:latin typeface="B Lotus" panose="00000400000000000000" pitchFamily="2" charset="-78"/>
                <a:cs typeface="B Yagut" pitchFamily="2" charset="-78"/>
              </a:rPr>
              <a:t>معلولیت دائمی</a:t>
            </a:r>
          </a:p>
          <a:p>
            <a:pPr marL="2286000" lvl="4" indent="-457200" algn="r" rtl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a-IR" sz="2800" dirty="0">
                <a:latin typeface="B Lotus" panose="00000400000000000000" pitchFamily="2" charset="-78"/>
                <a:cs typeface="B Yagut" pitchFamily="2" charset="-78"/>
              </a:rPr>
              <a:t>زیانهای غیر مستقیم</a:t>
            </a:r>
          </a:p>
          <a:p>
            <a:pPr marL="3086100" lvl="6" indent="-342900" algn="r" rtl="1">
              <a:buFont typeface="Wingdings" panose="05000000000000000000" pitchFamily="2" charset="2"/>
              <a:buChar char="§"/>
            </a:pPr>
            <a:r>
              <a:rPr lang="fa-IR" sz="2000" dirty="0">
                <a:latin typeface="B Lotus" panose="00000400000000000000" pitchFamily="2" charset="-78"/>
                <a:cs typeface="B Yagut" pitchFamily="2" charset="-78"/>
              </a:rPr>
              <a:t>اتلاف وقت در اثر کارگر حادثه دیده</a:t>
            </a:r>
          </a:p>
          <a:p>
            <a:pPr marL="3086100" lvl="6" indent="-342900" algn="r" rtl="1">
              <a:buFont typeface="Wingdings" panose="05000000000000000000" pitchFamily="2" charset="2"/>
              <a:buChar char="§"/>
            </a:pPr>
            <a:r>
              <a:rPr lang="fa-IR" sz="2000" dirty="0">
                <a:latin typeface="B Lotus" panose="00000400000000000000" pitchFamily="2" charset="-78"/>
                <a:cs typeface="B Yagut" pitchFamily="2" charset="-78"/>
              </a:rPr>
              <a:t>اتلاف وقت به وسیله کارگران دیگر</a:t>
            </a:r>
          </a:p>
          <a:p>
            <a:pPr marL="3086100" lvl="6" indent="-342900" algn="r" rtl="1">
              <a:buFont typeface="Wingdings" panose="05000000000000000000" pitchFamily="2" charset="2"/>
              <a:buChar char="§"/>
            </a:pPr>
            <a:r>
              <a:rPr lang="fa-IR" sz="2000" dirty="0">
                <a:latin typeface="B Lotus" panose="00000400000000000000" pitchFamily="2" charset="-78"/>
                <a:cs typeface="B Yagut" pitchFamily="2" charset="-78"/>
              </a:rPr>
              <a:t>هزینه آموزش کارگر جدید</a:t>
            </a:r>
          </a:p>
          <a:p>
            <a:pPr marL="3086100" lvl="6" indent="-342900" algn="r" rtl="1">
              <a:buFont typeface="Wingdings" panose="05000000000000000000" pitchFamily="2" charset="2"/>
              <a:buChar char="§"/>
            </a:pPr>
            <a:r>
              <a:rPr lang="fa-IR" sz="2000" dirty="0">
                <a:latin typeface="B Lotus" panose="00000400000000000000" pitchFamily="2" charset="-78"/>
                <a:cs typeface="B Yagut" pitchFamily="2" charset="-78"/>
              </a:rPr>
              <a:t>کاهش میزان تولید به علت خرابی دستگاه یا اتلاف  مواد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7584" y="131379"/>
            <a:ext cx="6167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4000" dirty="0">
                <a:latin typeface="B Titr" panose="00000700000000000000" pitchFamily="2" charset="-78"/>
                <a:cs typeface="B Yagut" pitchFamily="2" charset="-78"/>
              </a:rPr>
              <a:t>اهميت حوادث ناشي از كار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4" name="اهمیت حوادث ناشی از کار">
            <a:hlinkClick r:id="" action="ppaction://media"/>
            <a:extLst>
              <a:ext uri="{FF2B5EF4-FFF2-40B4-BE49-F238E27FC236}">
                <a16:creationId xmlns="" xmlns:a16="http://schemas.microsoft.com/office/drawing/2014/main" id="{DC5370C6-A81C-4C65-A8BE-2D67FF518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5525" y="1619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320"/>
    </mc:Choice>
    <mc:Fallback xmlns="">
      <p:transition spd="slow" advTm="25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049" y="1327933"/>
            <a:ext cx="10515600" cy="1234963"/>
          </a:xfrm>
        </p:spPr>
        <p:txBody>
          <a:bodyPr>
            <a:normAutofit fontScale="90000"/>
          </a:bodyPr>
          <a:lstStyle/>
          <a:p>
            <a:pPr marL="571500" indent="-5715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اهمیت ثبت اطلاعات:</a:t>
            </a:r>
            <a:br>
              <a:rPr lang="fa-IR" dirty="0">
                <a:cs typeface="B Yagut" panose="00000400000000000000" pitchFamily="2" charset="-78"/>
              </a:rPr>
            </a:b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51887" y="88453"/>
            <a:ext cx="4907924" cy="796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4000" dirty="0">
                <a:cs typeface="B Yagut" panose="00000400000000000000" pitchFamily="2" charset="-78"/>
              </a:rPr>
              <a:t>ثبت حوادث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4699" y="2370161"/>
            <a:ext cx="99386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چند نمونه از سودمندی های مستندسازی حوادث:</a:t>
            </a:r>
          </a:p>
          <a:p>
            <a:pPr marL="1371600" lvl="2" indent="-457200" algn="r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sz="2800" dirty="0">
                <a:cs typeface="B Yagut" panose="00000400000000000000" pitchFamily="2" charset="-78"/>
              </a:rPr>
              <a:t> بررسی اثربخشی برنامه ایمنی و بهداشت </a:t>
            </a:r>
          </a:p>
          <a:p>
            <a:pPr marL="1371600" lvl="2" indent="-457200" algn="r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sz="2800" dirty="0">
                <a:cs typeface="B Yagut" panose="00000400000000000000" pitchFamily="2" charset="-78"/>
              </a:rPr>
              <a:t>تعیین واحدهای مشکل دار </a:t>
            </a:r>
          </a:p>
          <a:p>
            <a:pPr marL="1371600" lvl="2" indent="-457200" algn="r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a-IR" sz="2800" dirty="0">
                <a:cs typeface="B Yagut" panose="00000400000000000000" pitchFamily="2" charset="-78"/>
              </a:rPr>
              <a:t>اطلاعات مورد نیاز تعیین روش پیشگیری از حادثه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77" y="677952"/>
            <a:ext cx="3753372" cy="2497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26615"/>
          <a:stretch/>
        </p:blipFill>
        <p:spPr>
          <a:xfrm>
            <a:off x="136239" y="3311485"/>
            <a:ext cx="3658745" cy="2011142"/>
          </a:xfrm>
          <a:prstGeom prst="rect">
            <a:avLst/>
          </a:prstGeom>
        </p:spPr>
      </p:pic>
      <p:pic>
        <p:nvPicPr>
          <p:cNvPr id="7" name="ثبت حوادث">
            <a:hlinkClick r:id="" action="ppaction://media"/>
            <a:extLst>
              <a:ext uri="{FF2B5EF4-FFF2-40B4-BE49-F238E27FC236}">
                <a16:creationId xmlns="" xmlns:a16="http://schemas.microsoft.com/office/drawing/2014/main" id="{1BEB7FDE-24C1-4E28-AECE-E34B3D16E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438" y="5222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9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00"/>
    </mc:Choice>
    <mc:Fallback xmlns="">
      <p:transition spd="slow" advTm="13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dirty="0"/>
              <a:t>الگوهای حادثه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15178" y="1791327"/>
            <a:ext cx="993862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الگوی دومینو</a:t>
            </a:r>
          </a:p>
          <a:p>
            <a:pPr marL="457200" indent="-457200" algn="r" rtl="1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الگوی رفتاری</a:t>
            </a:r>
          </a:p>
          <a:p>
            <a:pPr marL="457200" indent="-457200" algn="r" rtl="1">
              <a:lnSpc>
                <a:spcPct val="30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الگوی سازمانی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137" y="565591"/>
            <a:ext cx="2676525" cy="1704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7" y="2270566"/>
            <a:ext cx="3549645" cy="17286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442" y="4191875"/>
            <a:ext cx="3349033" cy="2298598"/>
          </a:xfrm>
          <a:prstGeom prst="rect">
            <a:avLst/>
          </a:prstGeom>
        </p:spPr>
      </p:pic>
      <p:pic>
        <p:nvPicPr>
          <p:cNvPr id="5" name="الگوهای حادثه اصلی">
            <a:hlinkClick r:id="" action="ppaction://media"/>
            <a:extLst>
              <a:ext uri="{FF2B5EF4-FFF2-40B4-BE49-F238E27FC236}">
                <a16:creationId xmlns="" xmlns:a16="http://schemas.microsoft.com/office/drawing/2014/main" id="{CACA7621-C8C0-441F-BC06-3AB50B535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5525" y="228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3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70"/>
    </mc:Choice>
    <mc:Fallback xmlns="">
      <p:transition spd="slow" advTm="168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285" y="107370"/>
            <a:ext cx="9015211" cy="922762"/>
          </a:xfrm>
        </p:spPr>
        <p:txBody>
          <a:bodyPr>
            <a:norm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روشهای پیشگیری از زیان ناشی از حادثه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2137" y="1030132"/>
            <a:ext cx="1133377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پیشگیری از پی آمد حادثه</a:t>
            </a:r>
          </a:p>
          <a:p>
            <a:pPr marL="457200" indent="-457200"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پیشگیری از رخداد حادثه</a:t>
            </a:r>
          </a:p>
          <a:p>
            <a:pPr marL="1371600" lvl="2" indent="-457200" algn="r" rtl="1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fa-IR" sz="2400" dirty="0">
                <a:cs typeface="B Yagut" panose="00000400000000000000" pitchFamily="2" charset="-78"/>
              </a:rPr>
              <a:t>روشهای پس از رخداد حادثه (واکنشی)</a:t>
            </a:r>
          </a:p>
          <a:p>
            <a:pPr marL="1371600" lvl="2" indent="-457200" algn="r" rtl="1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fa-IR" sz="2400" dirty="0">
                <a:cs typeface="B Yagut" panose="00000400000000000000" pitchFamily="2" charset="-78"/>
              </a:rPr>
              <a:t>روشهای پیش از رخداد حادثه (کنشی یا پیشگیرانه)</a:t>
            </a:r>
          </a:p>
          <a:p>
            <a:pPr marL="457200" indent="-457200"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37" y="1300676"/>
            <a:ext cx="4517409" cy="4701043"/>
          </a:xfrm>
          <a:prstGeom prst="rect">
            <a:avLst/>
          </a:prstGeom>
        </p:spPr>
      </p:pic>
      <p:pic>
        <p:nvPicPr>
          <p:cNvPr id="5" name="روشهای پیشگیری زیان">
            <a:hlinkClick r:id="" action="ppaction://media"/>
            <a:extLst>
              <a:ext uri="{FF2B5EF4-FFF2-40B4-BE49-F238E27FC236}">
                <a16:creationId xmlns="" xmlns:a16="http://schemas.microsoft.com/office/drawing/2014/main" id="{4C2AD640-D4B0-489B-AEBE-90B2B80F6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463" y="5556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40"/>
    </mc:Choice>
    <mc:Fallback xmlns="">
      <p:transition spd="slow" advTm="173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378" y="0"/>
            <a:ext cx="5065295" cy="837127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حوادث شیمیایی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13" y="837127"/>
            <a:ext cx="11639550" cy="5337175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عمده دلایل رخداد :</a:t>
            </a:r>
          </a:p>
          <a:p>
            <a:pPr lvl="2"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نشت</a:t>
            </a:r>
          </a:p>
          <a:p>
            <a:pPr lvl="2"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 آتش سوزی </a:t>
            </a:r>
          </a:p>
          <a:p>
            <a:pPr lvl="2"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 انفجار</a:t>
            </a:r>
          </a:p>
          <a:p>
            <a:pPr algn="r" rtl="1">
              <a:lnSpc>
                <a:spcPct val="200000"/>
              </a:lnSpc>
            </a:pPr>
            <a:r>
              <a:rPr lang="fa-IR" dirty="0">
                <a:cs typeface="B Yagut" panose="00000400000000000000" pitchFamily="2" charset="-78"/>
              </a:rPr>
              <a:t>دلیل اهمیت آن :  شدت بالا، فرکانس پیشامد زیاد، در صورت تکرار فاجعه آفرین</a:t>
            </a:r>
          </a:p>
          <a:p>
            <a:pPr marL="0" indent="0" algn="r" rtl="1">
              <a:lnSpc>
                <a:spcPct val="200000"/>
              </a:lnSpc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200000"/>
              </a:lnSpc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200000"/>
              </a:lnSpc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حوادث شیمیایی">
            <a:hlinkClick r:id="" action="ppaction://media"/>
            <a:extLst>
              <a:ext uri="{FF2B5EF4-FFF2-40B4-BE49-F238E27FC236}">
                <a16:creationId xmlns="" xmlns:a16="http://schemas.microsoft.com/office/drawing/2014/main" id="{BAFBAD06-7219-4960-B52F-5AFE0215E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8538" y="12160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0"/>
    </mc:Choice>
    <mc:Fallback xmlns="">
      <p:transition spd="slow" advTm="10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9528" y="0"/>
            <a:ext cx="5065295" cy="1025525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حوادث شیمیایی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930275"/>
            <a:ext cx="11639550" cy="5794376"/>
          </a:xfrm>
        </p:spPr>
        <p:txBody>
          <a:bodyPr>
            <a:noAutofit/>
          </a:bodyPr>
          <a:lstStyle/>
          <a:p>
            <a:pPr marL="0" indent="0" algn="ctr" rtl="1">
              <a:lnSpc>
                <a:spcPct val="200000"/>
              </a:lnSpc>
              <a:buNone/>
            </a:pPr>
            <a:r>
              <a:rPr lang="fa-IR" sz="2400" b="1" dirty="0">
                <a:cs typeface="B Yagut" panose="00000400000000000000" pitchFamily="2" charset="-78"/>
              </a:rPr>
              <a:t>طبقه بندی مواد شیمیایی: (روشهای متنوع)  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200" b="1" dirty="0">
                <a:cs typeface="B Yagut" panose="00000400000000000000" pitchFamily="2" charset="-78"/>
              </a:rPr>
              <a:t>بر اساس ویژگی های خطرناک مواد شیمیایی  </a:t>
            </a:r>
            <a:endParaRPr lang="fa-IR" sz="2200" dirty="0">
              <a:cs typeface="B Yagut" panose="00000400000000000000" pitchFamily="2" charset="-78"/>
            </a:endParaRPr>
          </a:p>
          <a:p>
            <a:pPr lvl="1" algn="r" rtl="1">
              <a:lnSpc>
                <a:spcPct val="200000"/>
              </a:lnSpc>
            </a:pPr>
            <a:r>
              <a:rPr lang="fa-IR" sz="1800" dirty="0">
                <a:cs typeface="B Yagut" panose="00000400000000000000" pitchFamily="2" charset="-78"/>
              </a:rPr>
              <a:t>- </a:t>
            </a:r>
            <a:r>
              <a:rPr lang="fa-IR" sz="2000" dirty="0">
                <a:cs typeface="B Yagut" panose="00000400000000000000" pitchFamily="2" charset="-78"/>
              </a:rPr>
              <a:t>سمی یا خیلی سمی - آسیب رسان - خورنده - محرک - سرطانزا - دارای خطرات تناسلی - دارای اثرات تراتوژن - حساسیت زا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200" b="1" dirty="0">
                <a:cs typeface="B Yagut" panose="00000400000000000000" pitchFamily="2" charset="-78"/>
              </a:rPr>
              <a:t>خطر آتش سوزی</a:t>
            </a:r>
            <a:endParaRPr lang="fa-IR" sz="2200" dirty="0">
              <a:cs typeface="B Yagut" panose="00000400000000000000" pitchFamily="2" charset="-78"/>
            </a:endParaRPr>
          </a:p>
          <a:p>
            <a:pPr lvl="1" algn="r" rtl="1">
              <a:lnSpc>
                <a:spcPct val="200000"/>
              </a:lnSpc>
            </a:pPr>
            <a:r>
              <a:rPr lang="fa-IR" sz="2000" dirty="0">
                <a:cs typeface="B Yagut" panose="00000400000000000000" pitchFamily="2" charset="-78"/>
              </a:rPr>
              <a:t>مواد منفجره - مواد اکسیده کننده - بی نهایت قابل اشتعال - قابل اشتعال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a-IR" sz="2200" dirty="0">
                <a:cs typeface="B Yagut" panose="00000400000000000000" pitchFamily="2" charset="-78"/>
              </a:rPr>
              <a:t> </a:t>
            </a:r>
            <a:r>
              <a:rPr lang="fa-IR" sz="2200" b="1" dirty="0">
                <a:cs typeface="B Yagut" panose="00000400000000000000" pitchFamily="2" charset="-78"/>
              </a:rPr>
              <a:t>خطرات زیست محیطی یک ماده شیمیایی</a:t>
            </a:r>
            <a:r>
              <a:rPr lang="fa-IR" sz="2200" dirty="0">
                <a:cs typeface="B Yagut" panose="00000400000000000000" pitchFamily="2" charset="-78"/>
              </a:rPr>
              <a:t> </a:t>
            </a:r>
          </a:p>
          <a:p>
            <a:pPr lvl="1" algn="r" rtl="1">
              <a:lnSpc>
                <a:spcPct val="200000"/>
              </a:lnSpc>
            </a:pPr>
            <a:r>
              <a:rPr lang="fa-IR" sz="2000" dirty="0">
                <a:cs typeface="B Yagut" panose="00000400000000000000" pitchFamily="2" charset="-78"/>
              </a:rPr>
              <a:t>سمی برای ارگانیسم های زنده - پایدار در محیط زیست - دارای تجمع زیستی</a:t>
            </a:r>
          </a:p>
          <a:p>
            <a:pPr algn="r" rtl="1">
              <a:lnSpc>
                <a:spcPct val="200000"/>
              </a:lnSpc>
            </a:pPr>
            <a:endParaRPr lang="fa-IR" sz="2200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49" y="3316836"/>
            <a:ext cx="3511171" cy="2633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78" y="173796"/>
            <a:ext cx="1567432" cy="1567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5951" t="4314" r="15765" b="5014"/>
          <a:stretch/>
        </p:blipFill>
        <p:spPr>
          <a:xfrm>
            <a:off x="10577014" y="0"/>
            <a:ext cx="1146413" cy="1522287"/>
          </a:xfrm>
          <a:prstGeom prst="rect">
            <a:avLst/>
          </a:prstGeom>
        </p:spPr>
      </p:pic>
      <p:pic>
        <p:nvPicPr>
          <p:cNvPr id="4" name="حوادث شیمیایی طبقه بندی مواد">
            <a:hlinkClick r:id="" action="ppaction://media"/>
            <a:extLst>
              <a:ext uri="{FF2B5EF4-FFF2-40B4-BE49-F238E27FC236}">
                <a16:creationId xmlns="" xmlns:a16="http://schemas.microsoft.com/office/drawing/2014/main" id="{C0266BC1-EE60-4EF6-BC9D-A67295500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0425" y="163671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10"/>
    </mc:Choice>
    <mc:Fallback xmlns="">
      <p:transition spd="slow" advTm="154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238"/>
            <a:ext cx="10515600" cy="696035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حوادث شیمیایی در ایران</a:t>
            </a:r>
            <a:endParaRPr lang="en-US" sz="4000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10663" b="2726"/>
          <a:stretch/>
        </p:blipFill>
        <p:spPr>
          <a:xfrm>
            <a:off x="906440" y="696015"/>
            <a:ext cx="10257430" cy="6047159"/>
          </a:xfrm>
          <a:prstGeom prst="rect">
            <a:avLst/>
          </a:prstGeom>
        </p:spPr>
      </p:pic>
      <p:pic>
        <p:nvPicPr>
          <p:cNvPr id="3" name="حوادث شیمیایی در ایران">
            <a:hlinkClick r:id="" action="ppaction://media"/>
            <a:extLst>
              <a:ext uri="{FF2B5EF4-FFF2-40B4-BE49-F238E27FC236}">
                <a16:creationId xmlns="" xmlns:a16="http://schemas.microsoft.com/office/drawing/2014/main" id="{E79070E7-233A-4135-805F-6588558F1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488" y="2286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7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10"/>
    </mc:Choice>
    <mc:Fallback xmlns="">
      <p:transition spd="slow" advTm="72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159" y="707886"/>
            <a:ext cx="1181404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/>
              <a:t>تشكيل واحد ايمني و بهداشت در كارخانه</a:t>
            </a:r>
            <a:endParaRPr lang="fa-IR" sz="2800" dirty="0"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/>
              <a:t>شناسايي عوامل زيان آور محيط كار و مخاطرات شغلي و اقدامات كنترلي 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کمیته های حفاظت فنی وبهداشت حرفه ای </a:t>
            </a:r>
            <a:r>
              <a:rPr lang="fa-IR" sz="2800" dirty="0"/>
              <a:t>(مطابق با ماده ۹۲ قانون كار)</a:t>
            </a:r>
            <a:endParaRPr lang="fa-IR" sz="2800" dirty="0"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اقدامات اموزشی (آموزش و ارائه دستورالعمل های ایمنی)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/>
              <a:t>پيگيري سلامت شاغلين و انجام معاينات قبل از استخدام و </a:t>
            </a:r>
            <a:r>
              <a:rPr lang="fa-IR" sz="2800" dirty="0" smtClean="0"/>
              <a:t>دوره</a:t>
            </a:r>
            <a:r>
              <a:rPr lang="fa-IR" sz="2800" dirty="0" smtClean="0">
                <a:cs typeface="B Yagut" panose="00000400000000000000" pitchFamily="2" charset="-78"/>
              </a:rPr>
              <a:t>‌</a:t>
            </a:r>
            <a:r>
              <a:rPr lang="fa-IR" sz="2800" dirty="0" smtClean="0"/>
              <a:t>ای</a:t>
            </a:r>
            <a:endParaRPr lang="fa-IR" sz="2800" dirty="0"/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/>
              <a:t>فراهم نمودن امكانات و وسايل كمك هاي اوليه در كارخانجات و داشتن امدادگر كار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/>
              <a:t>تهيه تجهيزات وسايل حفاظت فردي جهت كارگران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4751" y="0"/>
            <a:ext cx="88634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fa-IR" sz="4000" dirty="0">
                <a:solidFill>
                  <a:prstClr val="black"/>
                </a:solidFill>
                <a:cs typeface="B Yagut" pitchFamily="2" charset="-78"/>
              </a:rPr>
              <a:t>عوامل موثر در پيشگيری از حوادث محل کار</a:t>
            </a:r>
          </a:p>
        </p:txBody>
      </p:sp>
      <p:pic>
        <p:nvPicPr>
          <p:cNvPr id="3" name="عوامل موثر در پیشگیری از حوادث">
            <a:hlinkClick r:id="" action="ppaction://media"/>
            <a:extLst>
              <a:ext uri="{FF2B5EF4-FFF2-40B4-BE49-F238E27FC236}">
                <a16:creationId xmlns="" xmlns:a16="http://schemas.microsoft.com/office/drawing/2014/main" id="{BD40CF0D-C24C-41C0-8F73-A890DA935C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2750" y="10795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40"/>
    </mc:Choice>
    <mc:Fallback xmlns="">
      <p:transition spd="slow" advTm="194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1146048"/>
            <a:ext cx="11704320" cy="46329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در این مبحث به موضوعات مختلف مرتبط با حادثه پرداخته شد و این اطلاعات به همراه مشاهدات عملی، مهارت پیش‌بینی وقوع حوادت را به بهورز خواهد داد. بهورزان از این مهارتها می‌توانند در بازدید از کارگاه</a:t>
            </a:r>
            <a:r>
              <a:rPr lang="fa-IR" sz="2800" dirty="0">
                <a:cs typeface="B Zar"/>
              </a:rPr>
              <a:t>‌</a:t>
            </a:r>
            <a:r>
              <a:rPr lang="fa-IR" sz="2800" dirty="0">
                <a:cs typeface="B Yagut" panose="00000400000000000000" pitchFamily="2" charset="-78"/>
              </a:rPr>
              <a:t>ها به کار گرفته و حوادث احتمالی پیش‌بینی و راه‌های کنترلی به کارفرما یا کارگر پیشنهاد نماید. ضمن اینکه بهتر است موضوع با کارشناس بهداشت حرفه</a:t>
            </a:r>
            <a:r>
              <a:rPr lang="fa-IR" sz="2800" dirty="0">
                <a:cs typeface="B Zar"/>
              </a:rPr>
              <a:t>‌</a:t>
            </a:r>
            <a:r>
              <a:rPr lang="fa-IR" sz="2800" dirty="0">
                <a:cs typeface="B Yagut" panose="00000400000000000000" pitchFamily="2" charset="-78"/>
              </a:rPr>
              <a:t>ای منطقه در میان گذاشته و مشورت نماید که در صورت راهنمایی اشتباه، ممکن است آسیب‌های جبران ناپذیزی به همراه داشته باشد. </a:t>
            </a: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0944" y="49664"/>
            <a:ext cx="3940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خلاصه و نتیجه گیری</a:t>
            </a:r>
            <a:endParaRPr lang="en-US" sz="4000" dirty="0"/>
          </a:p>
        </p:txBody>
      </p:sp>
      <p:pic>
        <p:nvPicPr>
          <p:cNvPr id="3" name="خلاصه">
            <a:hlinkClick r:id="" action="ppaction://media"/>
            <a:extLst>
              <a:ext uri="{FF2B5EF4-FFF2-40B4-BE49-F238E27FC236}">
                <a16:creationId xmlns="" xmlns:a16="http://schemas.microsoft.com/office/drawing/2014/main" id="{D4305BFD-5C35-4C03-8A9E-AEBCBCA32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663" y="2936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80"/>
    </mc:Choice>
    <mc:Fallback xmlns="">
      <p:transition spd="slow" advTm="100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484" y="0"/>
            <a:ext cx="4311316" cy="81814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cs typeface="B Yagut" panose="00000400000000000000" pitchFamily="2" charset="-78"/>
              </a:rPr>
              <a:t>پرسش تمرین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5" y="818147"/>
            <a:ext cx="11373852" cy="563010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مفاهیم مرتبط با حادثه از جمله حوادث شغلی، صدمه، مخاطره و ... را توضیح دهید؟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روشهای طبقه بندی حوادث شغلی را نام برده و مواردی از هر کدام را بیان نمائید؟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به طور کلی  در ايجاد حادثه چه عللی دخالت دارد؟</a:t>
            </a:r>
          </a:p>
          <a:p>
            <a:pPr marL="457200" lvl="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اهميت حوادث ناشي از كار را بیان نمائید؟</a:t>
            </a:r>
          </a:p>
          <a:p>
            <a:pPr marL="457200" lvl="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اهمیت ثبت و مستند سازی حوادث را توضیح دهید؟</a:t>
            </a:r>
          </a:p>
          <a:p>
            <a:pPr marL="457200" lvl="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روشهای پیشگیری از زیان را بیان نمائید؟</a:t>
            </a:r>
          </a:p>
          <a:p>
            <a:pPr marL="457200" lvl="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اهمیت حوادث شیمیایی را توضیح دهید؟</a:t>
            </a:r>
          </a:p>
          <a:p>
            <a:pPr marL="457200" lvl="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عوامل موثر در پیشگیری از حوادث محل کار را بیان نمائید؟</a:t>
            </a:r>
          </a:p>
          <a:p>
            <a:pPr marL="0" lvl="0" indent="0" algn="r" rtl="1">
              <a:lnSpc>
                <a:spcPct val="150000"/>
              </a:lnSpc>
              <a:buNone/>
            </a:pPr>
            <a:endParaRPr lang="fa-IR" sz="2400" dirty="0">
              <a:cs typeface="B Jalal" panose="00000400000000000000" pitchFamily="2" charset="-78"/>
            </a:endParaRPr>
          </a:p>
        </p:txBody>
      </p:sp>
      <p:pic>
        <p:nvPicPr>
          <p:cNvPr id="4" name="پرس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2138" y="529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0"/>
    </mc:Choice>
    <mc:Fallback xmlns="">
      <p:transition spd="slow" advTm="53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464" y="1682496"/>
            <a:ext cx="9144000" cy="1303210"/>
          </a:xfrm>
          <a:solidFill>
            <a:schemeClr val="bg1"/>
          </a:solidFill>
        </p:spPr>
        <p:txBody>
          <a:bodyPr>
            <a:noAutofit/>
          </a:bodyPr>
          <a:lstStyle/>
          <a:p>
            <a:pPr rtl="1"/>
            <a:r>
              <a:rPr lang="fa-IR" kern="2000" dirty="0">
                <a:cs typeface="B Yagut" pitchFamily="2" charset="-78"/>
              </a:rPr>
              <a:t>سوانح و حوادث ناشی از کار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26464" y="3753848"/>
            <a:ext cx="9144000" cy="13032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fa-IR" kern="2000" dirty="0">
                <a:cs typeface="B Yagut" pitchFamily="2" charset="-78"/>
              </a:rPr>
              <a:t>بهداشت حرفه ای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6024" y="587620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98" y="142829"/>
            <a:ext cx="2952750" cy="1543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6725" y="142829"/>
            <a:ext cx="26193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98" y="4777159"/>
            <a:ext cx="3200400" cy="1428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5425" y="4999908"/>
            <a:ext cx="3076575" cy="148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9324" y="23766"/>
            <a:ext cx="25622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2"/>
    </mc:Choice>
    <mc:Fallback xmlns="">
      <p:transition spd="slow"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82880" y="2027415"/>
            <a:ext cx="1169212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cs typeface="B Yagut" pitchFamily="2" charset="-78"/>
              </a:rPr>
              <a:t>1- چوبینه.ع، امیرزاده.ف، کلیات بهداشت حرفه ای، دانشگاه علوم پزشکی شیراز، چاپ هفتم،1390</a:t>
            </a:r>
          </a:p>
          <a:p>
            <a:pPr lvl="0"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cs typeface="B Yagut" pitchFamily="2" charset="-78"/>
              </a:rPr>
              <a:t>2-حلم سرشت.پ، دل پیشه.ا، بهداشت کار، انتشارات چهر، چاپ پنجم 1382</a:t>
            </a:r>
          </a:p>
          <a:p>
            <a:pPr lvl="0"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cs typeface="B Yagut" pitchFamily="2" charset="-78"/>
              </a:rPr>
              <a:t>3- فرشاد.ع، نقیب.ا، مظاهری.م، صادقی.ح، سلامت شغلی، ترجمه درسنامه ای برا کارکنان سیستم مراقبتهای بهداشتی اولیه انتشارات دفتر منطقه مدیترانه شرقی، انتشارات فن آوران همدان 1385</a:t>
            </a:r>
          </a:p>
          <a:p>
            <a:pPr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cs typeface="B Yagut" pitchFamily="2" charset="-78"/>
              </a:rPr>
              <a:t>4-مرکز سلامت محیط و کار- پژوهشکده محیط زیست، راهنماي مدیریت حوادث شیمیایی در محیط کار و صنایع- الزامات- دستورالعمل ها و رهنمودهای تخصصی، بهار 1393</a:t>
            </a:r>
            <a:endParaRPr lang="en-US" sz="20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8080" y="373118"/>
            <a:ext cx="37277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4400" dirty="0">
                <a:cs typeface="B Yagut" panose="00000400000000000000" pitchFamily="2" charset="-78"/>
              </a:rPr>
              <a:t>فهرست منابع </a:t>
            </a:r>
            <a:endParaRPr lang="en-US" sz="4400" dirty="0"/>
          </a:p>
        </p:txBody>
      </p:sp>
      <p:pic>
        <p:nvPicPr>
          <p:cNvPr id="2" name="خداحافظ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0675" y="606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0"/>
    </mc:Choice>
    <mc:Fallback xmlns="">
      <p:transition spd="slow" advTm="1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/>
              <a:t>امور بهورزی معاونت بهداشت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6852" y="643603"/>
            <a:ext cx="11204448" cy="6196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lnSpc>
                <a:spcPts val="4400"/>
              </a:lnSpc>
              <a:buFont typeface="Wingdings" panose="05000000000000000000" pitchFamily="2" charset="2"/>
              <a:buChar char="Ø"/>
            </a:pPr>
            <a:r>
              <a:rPr lang="fa-IR" sz="2400" b="1" dirty="0">
                <a:cs typeface="B Yagut" panose="00000400000000000000" pitchFamily="2" charset="-78"/>
              </a:rPr>
              <a:t>انتظار می‌رود فراگیر پس از مطالعه این درس بتواند:</a:t>
            </a:r>
            <a:endParaRPr lang="fa-IR" sz="2400" dirty="0">
              <a:cs typeface="B Yagut" pitchFamily="2" charset="-78"/>
            </a:endParaRP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مفاهیم مرتبط با حادثه از جمله حوادث شغلی، صدمه، مخاطره و ... را توضیح دهد.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روشهای طبقه بندی حوادث شغلی را نام برده و مواردی از هر کدام را بیان نماید.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>
                <a:latin typeface="B Titr" panose="00000700000000000000" pitchFamily="2" charset="-78"/>
                <a:cs typeface="B Yagut" pitchFamily="2" charset="-78"/>
              </a:rPr>
              <a:t>انواع خطرات </a:t>
            </a: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منجر به حادثه را توضیح دهد.</a:t>
            </a:r>
          </a:p>
          <a:p>
            <a:pPr marL="45720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بیان کند به طور کلی  در ايجاد حادثه چه عللی دخالت دارد.</a:t>
            </a:r>
          </a:p>
          <a:p>
            <a:pPr marL="457200" lvl="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اهميت حوادث ناشي از كار را بیان نماید.</a:t>
            </a:r>
          </a:p>
          <a:p>
            <a:pPr marL="457200" lvl="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اهمیت ثبت و مستند سازی حوادث را توضیح دهد.</a:t>
            </a:r>
          </a:p>
          <a:p>
            <a:pPr marL="457200" lvl="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الگوهای حادثه را بیان نموده و مختصر توضیح دهد.</a:t>
            </a:r>
          </a:p>
          <a:p>
            <a:pPr marL="457200" lvl="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روشهای پیشگیری از زیان را بیان نماید.</a:t>
            </a:r>
          </a:p>
          <a:p>
            <a:pPr marL="457200" lvl="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اهمیت حوادث شیمیایی را توضیح دهد.</a:t>
            </a:r>
          </a:p>
          <a:p>
            <a:pPr marL="457200" lvl="0" indent="-457200"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400" dirty="0">
                <a:latin typeface="B Titr" panose="00000700000000000000" pitchFamily="2" charset="-78"/>
                <a:cs typeface="B Yagut" pitchFamily="2" charset="-78"/>
              </a:rPr>
              <a:t>عوامل موثر در پیشگیری از حوادث محل کار را بیان نماید.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625260" y="0"/>
            <a:ext cx="3343656" cy="7077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 اهداف آموزشی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4" name="اهداف اص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8613" y="386556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50"/>
    </mc:Choice>
    <mc:Fallback xmlns="">
      <p:transition spd="slow" advTm="7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568" y="0"/>
            <a:ext cx="713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400" kern="2000" dirty="0">
                <a:cs typeface="B Yagut" pitchFamily="2" charset="-78"/>
              </a:rPr>
              <a:t>فهرست عناوین</a:t>
            </a:r>
            <a:endParaRPr lang="en-US" sz="4400" kern="20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32375" y="1012169"/>
            <a:ext cx="753412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dirty="0">
                <a:cs typeface="B Yagut" pitchFamily="2" charset="-78"/>
              </a:rPr>
              <a:t>مقدمه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dirty="0">
                <a:cs typeface="B Yagut" pitchFamily="2" charset="-78"/>
              </a:rPr>
              <a:t>مفاهیم مرتبط حادثه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dirty="0"/>
              <a:t>روشهای طبقه بندی حوادث شغلی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dirty="0">
                <a:cs typeface="B Yagut" panose="00000400000000000000" pitchFamily="2" charset="-78"/>
              </a:rPr>
              <a:t>انواع خطراتی که منجر به بروز حوادث می‌گردد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dirty="0">
                <a:latin typeface="B Titr" panose="00000700000000000000" pitchFamily="2" charset="-78"/>
                <a:cs typeface="B Yagut" pitchFamily="2" charset="-78"/>
              </a:rPr>
              <a:t>علل ايجاد حادثه بطور كلي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dirty="0">
                <a:latin typeface="B Titr" panose="00000700000000000000" pitchFamily="2" charset="-78"/>
                <a:cs typeface="B Yagut" pitchFamily="2" charset="-78"/>
              </a:rPr>
              <a:t>اهميت حوادث ناشي از كار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dirty="0">
                <a:cs typeface="B Yagut" pitchFamily="2" charset="-78"/>
              </a:rPr>
              <a:t>ثبت حوادث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dirty="0">
                <a:cs typeface="B Yagut" pitchFamily="2" charset="-78"/>
              </a:rPr>
              <a:t>الگوهای حادثه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dirty="0"/>
              <a:t>روشهای پیشگیری از زیان</a:t>
            </a: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dirty="0"/>
              <a:t>حوادث شیمیایی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000" dirty="0">
                <a:cs typeface="B Yagut" pitchFamily="2" charset="-78"/>
              </a:rPr>
              <a:t>عوامل موثر در پيشگيری از حوادث محل کار</a:t>
            </a:r>
          </a:p>
        </p:txBody>
      </p:sp>
      <p:pic>
        <p:nvPicPr>
          <p:cNvPr id="5" name="عناوین اصلی">
            <a:hlinkClick r:id="" action="ppaction://media"/>
            <a:extLst>
              <a:ext uri="{FF2B5EF4-FFF2-40B4-BE49-F238E27FC236}">
                <a16:creationId xmlns="" xmlns:a16="http://schemas.microsoft.com/office/drawing/2014/main" id="{8CFF23CE-941A-47C9-91A1-5C15322D5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0663" y="310038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60"/>
    </mc:Choice>
    <mc:Fallback xmlns="">
      <p:transition spd="slow" advTm="118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037AF7-1665-4B74-90AF-44036A20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0" y="0"/>
            <a:ext cx="2590800" cy="781845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>
                <a:latin typeface="Agency FB" panose="020B0503020202020204" pitchFamily="34" charset="0"/>
                <a:cs typeface="B Yagut" panose="00000400000000000000" pitchFamily="2" charset="-78"/>
              </a:rPr>
              <a:t>مقدمه</a:t>
            </a:r>
            <a:endParaRPr lang="en-US" sz="4000" dirty="0">
              <a:latin typeface="Agency FB" panose="020B0503020202020204" pitchFamily="34" charset="0"/>
              <a:cs typeface="B Yagut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6528E8-611B-4E3C-A87C-CB821F0AC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781844"/>
            <a:ext cx="11544300" cy="5860256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نگاهی به آمار حوادث شغلی</a:t>
            </a:r>
          </a:p>
          <a:p>
            <a:pPr algn="r" rtl="1"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تاکالا 1993</a:t>
            </a:r>
          </a:p>
          <a:p>
            <a:pPr algn="r" rtl="1"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پژوهشگر دیگری در 1998 در شانزدهمین کنفرانس بین المللی آمار کار</a:t>
            </a:r>
          </a:p>
          <a:p>
            <a:pPr algn="r" rtl="1">
              <a:lnSpc>
                <a:spcPct val="160000"/>
              </a:lnSpc>
            </a:pPr>
            <a:r>
              <a:rPr lang="fa-IR" dirty="0" smtClean="0">
                <a:cs typeface="B Yagut" panose="00000400000000000000" pitchFamily="2" charset="-78"/>
              </a:rPr>
              <a:t>طبق </a:t>
            </a:r>
            <a:r>
              <a:rPr lang="fa-IR" dirty="0">
                <a:cs typeface="B Yagut" panose="00000400000000000000" pitchFamily="2" charset="-78"/>
              </a:rPr>
              <a:t>مستندات سازمان تامین اجتماعی 1367 تا 1372</a:t>
            </a:r>
          </a:p>
          <a:p>
            <a:pPr algn="r" rtl="1">
              <a:lnSpc>
                <a:spcPct val="160000"/>
              </a:lnSpc>
            </a:pPr>
            <a:r>
              <a:rPr lang="fa-IR" dirty="0">
                <a:cs typeface="B Yagut" panose="00000400000000000000" pitchFamily="2" charset="-78"/>
              </a:rPr>
              <a:t>بنابراین به سه دلیل عمده باید به حوادث و ایمنی اهمیت داد</a:t>
            </a:r>
          </a:p>
          <a:p>
            <a:pPr marL="1371600" lvl="3" indent="0" algn="r" rtl="1">
              <a:lnSpc>
                <a:spcPct val="160000"/>
              </a:lnSpc>
              <a:buNone/>
            </a:pPr>
            <a:r>
              <a:rPr lang="fa-IR" sz="2600" dirty="0">
                <a:cs typeface="B Yagut" panose="00000400000000000000" pitchFamily="2" charset="-78"/>
              </a:rPr>
              <a:t>1-از دست رفتن جان آدمها ناپسندیده و غیر اغلاقی</a:t>
            </a:r>
          </a:p>
          <a:p>
            <a:pPr marL="1371600" lvl="3" indent="0" algn="r" rtl="1">
              <a:lnSpc>
                <a:spcPct val="160000"/>
              </a:lnSpc>
              <a:buNone/>
            </a:pPr>
            <a:r>
              <a:rPr lang="fa-IR" sz="2600" dirty="0">
                <a:cs typeface="B Yagut" panose="00000400000000000000" pitchFamily="2" charset="-78"/>
              </a:rPr>
              <a:t>2-جامعه و مقامات انتظار دارند شرایط کار ایمن باشد</a:t>
            </a:r>
          </a:p>
          <a:p>
            <a:pPr marL="1371600" lvl="3" indent="0" algn="r" rtl="1">
              <a:lnSpc>
                <a:spcPct val="160000"/>
              </a:lnSpc>
              <a:buNone/>
            </a:pPr>
            <a:r>
              <a:rPr lang="fa-IR" sz="2600" dirty="0">
                <a:cs typeface="B Yagut" panose="00000400000000000000" pitchFamily="2" charset="-78"/>
              </a:rPr>
              <a:t>3- ایمنی سود اقتصادی دارد</a:t>
            </a:r>
          </a:p>
        </p:txBody>
      </p:sp>
      <p:pic>
        <p:nvPicPr>
          <p:cNvPr id="4" name="مقدمه اصلی">
            <a:hlinkClick r:id="" action="ppaction://media"/>
            <a:extLst>
              <a:ext uri="{FF2B5EF4-FFF2-40B4-BE49-F238E27FC236}">
                <a16:creationId xmlns="" xmlns:a16="http://schemas.microsoft.com/office/drawing/2014/main" id="{7C475CFF-5219-48B6-B15D-9BF857475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8088" y="387826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90"/>
    </mc:Choice>
    <mc:Fallback xmlns="">
      <p:transition spd="slow" advTm="180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18A8B-82BB-4BB7-8055-94A757B0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مفاهیم مرتبط حادثه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CCBC3A-56EE-40E9-B390-A6F9AC634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342"/>
            <a:ext cx="10515600" cy="5040621"/>
          </a:xfrm>
        </p:spPr>
        <p:txBody>
          <a:bodyPr>
            <a:normAutofit fontScale="850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حادثه: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حادثه شغلی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صدمه: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مخاطره: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ریسک: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آسیب:</a:t>
            </a:r>
          </a:p>
          <a:p>
            <a:pPr algn="r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خطر</a:t>
            </a:r>
            <a:r>
              <a:rPr lang="fa-IR" dirty="0">
                <a:cs typeface="B Yagut" panose="00000400000000000000" pitchFamily="2" charset="-78"/>
              </a:rPr>
              <a:t>: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تعریف شبه </a:t>
            </a:r>
            <a:r>
              <a:rPr lang="fa-IR" dirty="0" smtClean="0">
                <a:cs typeface="B Yagut" panose="00000400000000000000" pitchFamily="2" charset="-78"/>
              </a:rPr>
              <a:t>حادثه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25580"/>
            <a:ext cx="6963596" cy="1735733"/>
          </a:xfrm>
          <a:prstGeom prst="rect">
            <a:avLst/>
          </a:prstGeom>
        </p:spPr>
      </p:pic>
      <p:pic>
        <p:nvPicPr>
          <p:cNvPr id="6" name="مفاهیم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5763" y="5411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80"/>
    </mc:Choice>
    <mc:Fallback xmlns="">
      <p:transition spd="slow" advTm="163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2580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طبقه بندی حوادث شغلی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5178" y="992121"/>
            <a:ext cx="99386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2800" b="1" dirty="0"/>
              <a:t> </a:t>
            </a:r>
            <a:r>
              <a:rPr lang="ar-SA" sz="2800" b="1" dirty="0"/>
              <a:t>براساس‌ نوع‌ حادثه‌</a:t>
            </a:r>
            <a:endParaRPr lang="fa-IR" sz="2800" b="1" dirty="0"/>
          </a:p>
          <a:p>
            <a:pPr algn="r" rtl="1">
              <a:lnSpc>
                <a:spcPct val="200000"/>
              </a:lnSpc>
            </a:pPr>
            <a:r>
              <a:rPr lang="en-US" sz="2800" b="1" dirty="0"/>
              <a:t> </a:t>
            </a:r>
            <a:r>
              <a:rPr lang="ar-SA" sz="2800" b="1" dirty="0"/>
              <a:t>براساس‌ عامل‌ حادثه‌</a:t>
            </a:r>
            <a:endParaRPr lang="en-US" sz="2800" dirty="0"/>
          </a:p>
          <a:p>
            <a:pPr algn="r" rtl="1">
              <a:lnSpc>
                <a:spcPct val="200000"/>
              </a:lnSpc>
            </a:pPr>
            <a:r>
              <a:rPr lang="en-US" sz="2800" b="1" dirty="0"/>
              <a:t> </a:t>
            </a:r>
            <a:r>
              <a:rPr lang="ar-SA" sz="2800" b="1" dirty="0"/>
              <a:t>براساس‌ </a:t>
            </a:r>
            <a:r>
              <a:rPr lang="fa-IR" sz="2800" b="1" dirty="0"/>
              <a:t>نوع آسیب</a:t>
            </a:r>
            <a:endParaRPr lang="en-US" sz="2800" dirty="0"/>
          </a:p>
          <a:p>
            <a:pPr algn="r" rtl="1">
              <a:lnSpc>
                <a:spcPct val="200000"/>
              </a:lnSpc>
            </a:pPr>
            <a:r>
              <a:rPr lang="en-US" sz="2800" b="1" dirty="0"/>
              <a:t>  </a:t>
            </a:r>
            <a:r>
              <a:rPr lang="ar-SA" sz="2800" b="1" dirty="0"/>
              <a:t>براساس‌ محل‌ آسیب‌دیدگی‌ در بدن‌</a:t>
            </a:r>
            <a:endParaRPr lang="en-US" sz="2800" dirty="0"/>
          </a:p>
          <a:p>
            <a:pPr algn="r" rtl="1">
              <a:lnSpc>
                <a:spcPct val="200000"/>
              </a:lnSpc>
            </a:pPr>
            <a:r>
              <a:rPr lang="en-US" sz="2800" b="1" dirty="0"/>
              <a:t> </a:t>
            </a:r>
            <a:r>
              <a:rPr lang="ar-SA" sz="2800" b="1" dirty="0"/>
              <a:t>براساس‌ میزان‌ از کارافتادگی‌</a:t>
            </a:r>
            <a:endParaRPr lang="fa-IR" sz="2800" b="1" dirty="0"/>
          </a:p>
          <a:p>
            <a:pPr algn="r" rtl="1">
              <a:lnSpc>
                <a:spcPct val="200000"/>
              </a:lnSpc>
            </a:pPr>
            <a:r>
              <a:rPr lang="ar-SA" sz="2800" b="1" dirty="0"/>
              <a:t>براساس‌ </a:t>
            </a:r>
            <a:r>
              <a:rPr lang="fa-IR" sz="2800" b="1" dirty="0"/>
              <a:t>شغل و حرفه قربانی حادثه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8666"/>
          <a:stretch/>
        </p:blipFill>
        <p:spPr>
          <a:xfrm>
            <a:off x="729018" y="1523430"/>
            <a:ext cx="5780964" cy="2966683"/>
          </a:xfrm>
          <a:prstGeom prst="rect">
            <a:avLst/>
          </a:prstGeom>
        </p:spPr>
      </p:pic>
      <p:pic>
        <p:nvPicPr>
          <p:cNvPr id="6" name="طبقه بندی حوادث شغلی">
            <a:hlinkClick r:id="" action="ppaction://media"/>
            <a:extLst>
              <a:ext uri="{FF2B5EF4-FFF2-40B4-BE49-F238E27FC236}">
                <a16:creationId xmlns="" xmlns:a16="http://schemas.microsoft.com/office/drawing/2014/main" id="{63AAE583-1967-4504-825A-F0F52B0F5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375" y="5495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3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90"/>
    </mc:Choice>
    <mc:Fallback xmlns="">
      <p:transition spd="slow" advTm="14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441" y="292664"/>
            <a:ext cx="8755507" cy="759363"/>
          </a:xfrm>
        </p:spPr>
        <p:txBody>
          <a:bodyPr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fa-IR" sz="4000" dirty="0">
                <a:cs typeface="B Yagut" panose="00000400000000000000" pitchFamily="2" charset="-78"/>
              </a:rPr>
              <a:t>انواع خطراتی که منجر به بروز حوادث می‌گردد</a:t>
            </a:r>
            <a:endParaRPr lang="en-US" sz="4000" kern="2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52027"/>
            <a:ext cx="11887200" cy="5057841"/>
          </a:xfrm>
        </p:spPr>
        <p:txBody>
          <a:bodyPr>
            <a:normAutofit/>
          </a:bodyPr>
          <a:lstStyle/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خطرات فیزیکی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hazard</a:t>
            </a:r>
            <a:r>
              <a:rPr lang="fa-IR" dirty="0">
                <a:cs typeface="+mj-cs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: سرما، گرما، کار در ارتفاع،</a:t>
            </a: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خطرات شیمیایی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:قابلیت انفجار، قابلیت اشتعال، ناپایداری</a:t>
            </a: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fa-IR" dirty="0">
                <a:cs typeface="B Yagut" panose="00000400000000000000" pitchFamily="2" charset="-78"/>
              </a:rPr>
              <a:t>خطرات تهدید کننده سلامتی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hazards</a:t>
            </a:r>
            <a:r>
              <a:rPr lang="fa-IR" dirty="0">
                <a:cs typeface="B Yagut" panose="00000400000000000000" pitchFamily="2" charset="-78"/>
              </a:rPr>
              <a:t>: عواملی که </a:t>
            </a:r>
            <a:r>
              <a:rPr lang="fa-IR" dirty="0" smtClean="0">
                <a:cs typeface="B Yagut" panose="00000400000000000000" pitchFamily="2" charset="-78"/>
              </a:rPr>
              <a:t>تاث</a:t>
            </a:r>
            <a:r>
              <a:rPr lang="fa-IR" dirty="0">
                <a:cs typeface="B Yagut" panose="00000400000000000000" pitchFamily="2" charset="-78"/>
              </a:rPr>
              <a:t>ی</a:t>
            </a:r>
            <a:r>
              <a:rPr lang="fa-IR" dirty="0" smtClean="0">
                <a:cs typeface="B Yagut" panose="00000400000000000000" pitchFamily="2" charset="-78"/>
              </a:rPr>
              <a:t>رات </a:t>
            </a:r>
            <a:r>
              <a:rPr lang="fa-IR" dirty="0">
                <a:cs typeface="B Yagut" panose="00000400000000000000" pitchFamily="2" charset="-78"/>
              </a:rPr>
              <a:t>مزمن یا حاد دارند. مانند مواد سرطان زا، محرک، سمی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250000"/>
              </a:lnSpc>
              <a:buFont typeface="Wingdings" panose="05000000000000000000" pitchFamily="2" charset="2"/>
              <a:buChar char="Ø"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66" y="1212020"/>
            <a:ext cx="2419350" cy="1895475"/>
          </a:xfrm>
          <a:prstGeom prst="rect">
            <a:avLst/>
          </a:prstGeom>
        </p:spPr>
      </p:pic>
      <p:pic>
        <p:nvPicPr>
          <p:cNvPr id="7" name="انواع حطرات 1">
            <a:hlinkClick r:id="" action="ppaction://media"/>
            <a:extLst>
              <a:ext uri="{FF2B5EF4-FFF2-40B4-BE49-F238E27FC236}">
                <a16:creationId xmlns="" xmlns:a16="http://schemas.microsoft.com/office/drawing/2014/main" id="{FC4783B3-FCB6-4356-B51A-AD24B3D6D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8313" y="491966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4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50"/>
    </mc:Choice>
    <mc:Fallback xmlns="">
      <p:transition spd="slow" advTm="111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626" y="1130185"/>
            <a:ext cx="11544300" cy="597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fa-IR" sz="2700" b="1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>علل مستقیم</a:t>
            </a:r>
            <a:r>
              <a:rPr lang="fa-IR" sz="27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>: </a:t>
            </a:r>
          </a:p>
          <a:p>
            <a:pPr algn="r" rtl="1">
              <a:lnSpc>
                <a:spcPct val="250000"/>
              </a:lnSpc>
            </a:pPr>
            <a:r>
              <a:rPr lang="fa-IR" sz="27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>کار با ماشین آلات، سقوط اشیاء، افتادن کارگر از ارتفاع، انفجار و آتش سوزی</a:t>
            </a:r>
            <a:br>
              <a:rPr lang="fa-IR" sz="27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</a:br>
            <a:r>
              <a:rPr lang="fa-IR" sz="2700" b="1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>علل غیر مستقیم</a:t>
            </a:r>
            <a:r>
              <a:rPr lang="fa-IR" sz="27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>: </a:t>
            </a:r>
          </a:p>
          <a:p>
            <a:pPr algn="r" rtl="1">
              <a:lnSpc>
                <a:spcPct val="250000"/>
              </a:lnSpc>
            </a:pPr>
            <a:r>
              <a:rPr lang="fa-IR" sz="2700" dirty="0">
                <a:solidFill>
                  <a:srgbClr val="000000"/>
                </a:solidFill>
                <a:latin typeface="B Lotus" panose="00000400000000000000" pitchFamily="2" charset="-78"/>
                <a:cs typeface="B Yagut" panose="00000400000000000000" pitchFamily="2" charset="-78"/>
              </a:rPr>
              <a:t>تمام عوامل ایجاد خستگی، ناراحتی ونارضایتی کارگر(گرما، سرما، مسائل خانوادگی، روابط با کارفرما) </a:t>
            </a:r>
            <a:r>
              <a:rPr lang="fa-IR" sz="2700" dirty="0">
                <a:solidFill>
                  <a:srgbClr val="CC6600"/>
                </a:solidFill>
                <a:latin typeface="B Titr" panose="00000700000000000000" pitchFamily="2" charset="-78"/>
                <a:cs typeface="B Yagut" panose="00000400000000000000" pitchFamily="2" charset="-78"/>
              </a:rPr>
              <a:t/>
            </a:r>
            <a:br>
              <a:rPr lang="fa-IR" sz="2700" dirty="0">
                <a:solidFill>
                  <a:srgbClr val="CC6600"/>
                </a:solidFill>
                <a:latin typeface="B Titr" panose="00000700000000000000" pitchFamily="2" charset="-78"/>
                <a:cs typeface="B Yagut" panose="00000400000000000000" pitchFamily="2" charset="-78"/>
              </a:rPr>
            </a:b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9200" y="101133"/>
            <a:ext cx="716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1"/>
            <a:r>
              <a:rPr lang="fa-IR" sz="4000" b="1" dirty="0">
                <a:latin typeface="B Titr" panose="00000700000000000000" pitchFamily="2" charset="-78"/>
                <a:cs typeface="B Yagut" pitchFamily="2" charset="-78"/>
              </a:rPr>
              <a:t>علل ايجاد حادثه بطور كلي</a:t>
            </a:r>
          </a:p>
        </p:txBody>
      </p:sp>
      <p:pic>
        <p:nvPicPr>
          <p:cNvPr id="3" name="علل بروز حوادث">
            <a:hlinkClick r:id="" action="ppaction://media"/>
            <a:extLst>
              <a:ext uri="{FF2B5EF4-FFF2-40B4-BE49-F238E27FC236}">
                <a16:creationId xmlns="" xmlns:a16="http://schemas.microsoft.com/office/drawing/2014/main" id="{7D202EAC-8BC6-4FE4-A6EF-7169A9A8B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8775" y="13636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00"/>
    </mc:Choice>
    <mc:Fallback xmlns="">
      <p:transition spd="slow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5NN7CDR5NKU2-831-425</_dlc_DocId>
    <_dlc_DocIdUrl xmlns="1047730d-92e1-4018-9084-d932fd3a7f58">
      <Url>http://www.health.gov.ir/hnd/_layouts/DocIdRedir.aspx?ID=5NN7CDR5NKU2-831-425</Url>
      <Description>5NN7CDR5NKU2-831-425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44341A-3E48-4C41-B488-3CEE140CB5B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ACF737D-62E5-40E9-AA0F-4E4A0F0B8A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9B28DC-18B3-4EBD-872B-1E36ED6F8B10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2fdc5dc-769e-4543-b10d-fbea3dac4417"/>
    <ds:schemaRef ds:uri="1047730d-92e1-4018-9084-d932fd3a7f58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06621F6-1A04-4BB6-8C33-F3FE17A33C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8053822</TotalTime>
  <Words>1077</Words>
  <Application>Microsoft Office PowerPoint</Application>
  <PresentationFormat>Widescreen</PresentationFormat>
  <Paragraphs>169</Paragraphs>
  <Slides>21</Slides>
  <Notes>21</Notes>
  <HiddenSlides>0</HiddenSlides>
  <MMClips>20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Agency FB</vt:lpstr>
      <vt:lpstr>Arial</vt:lpstr>
      <vt:lpstr>B Jalal</vt:lpstr>
      <vt:lpstr>B Lotus</vt:lpstr>
      <vt:lpstr>B Titr</vt:lpstr>
      <vt:lpstr>B Yagut</vt:lpstr>
      <vt:lpstr>B Zar</vt:lpstr>
      <vt:lpstr>Calibri</vt:lpstr>
      <vt:lpstr>Calibri Light</vt:lpstr>
      <vt:lpstr>Courier New</vt:lpstr>
      <vt:lpstr>Times New Roman</vt:lpstr>
      <vt:lpstr>Wingdings</vt:lpstr>
      <vt:lpstr>Office Theme</vt:lpstr>
      <vt:lpstr> مشخصات سند</vt:lpstr>
      <vt:lpstr>سوانح و حوادث ناشی از کار</vt:lpstr>
      <vt:lpstr>PowerPoint Presentation</vt:lpstr>
      <vt:lpstr>PowerPoint Presentation</vt:lpstr>
      <vt:lpstr>مقدمه</vt:lpstr>
      <vt:lpstr>مفاهیم مرتبط حادثه</vt:lpstr>
      <vt:lpstr>طبقه بندی حوادث شغلی</vt:lpstr>
      <vt:lpstr>انواع خطراتی که منجر به بروز حوادث می‌گردد</vt:lpstr>
      <vt:lpstr>PowerPoint Presentation</vt:lpstr>
      <vt:lpstr>PowerPoint Presentation</vt:lpstr>
      <vt:lpstr>اهمیت ثبت اطلاعات: </vt:lpstr>
      <vt:lpstr>الگوهای حادثه</vt:lpstr>
      <vt:lpstr>روشهای پیشگیری از زیان ناشی از حادثه</vt:lpstr>
      <vt:lpstr>حوادث شیمیایی</vt:lpstr>
      <vt:lpstr>حوادث شیمیایی</vt:lpstr>
      <vt:lpstr>حوادث شیمیایی در ایران</vt:lpstr>
      <vt:lpstr>PowerPoint Presentation</vt:lpstr>
      <vt:lpstr>در این مبحث به موضوعات مختلف مرتبط با حادثه پرداخته شد و این اطلاعات به همراه مشاهدات عملی، مهارت پیش‌بینی وقوع حوادت را به بهورز خواهد داد. بهورزان از این مهارتها می‌توانند در بازدید از کارگاه‌ها به کار گرفته و حوادث احتمالی پیش‌بینی و راه‌های کنترلی به کارفرما یا کارگر پیشنهاد نماید. ضمن اینکه بهتر است موضوع با کارشناس بهداشت حرفه‌ای منطقه در میان گذاشته و مشورت نماید که در صورت راهنمایی اشتباه، ممکن است آسیب‌های جبران ناپذیزی به همراه داشته باشد. </vt:lpstr>
      <vt:lpstr>پرسش تمرین</vt:lpstr>
      <vt:lpstr>PowerPoint Presentation</vt:lpstr>
      <vt:lpstr> لطفاً نظرات و پیشنهادات خود پیرامون این بسته آموزشی را به آدرس زیر ارسال کنید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سوانح و حوادث ناشی از کار</dc:title>
  <dc:creator>MRT</dc:creator>
  <cp:lastModifiedBy>Sima Jalali</cp:lastModifiedBy>
  <cp:revision>303</cp:revision>
  <dcterms:created xsi:type="dcterms:W3CDTF">2020-04-19T06:09:18Z</dcterms:created>
  <dcterms:modified xsi:type="dcterms:W3CDTF">2020-12-07T06:24:11Z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71b48049-a672-4474-b572-73c37050aa68</vt:lpwstr>
  </property>
</Properties>
</file>